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6" r:id="rId8"/>
    <p:sldId id="277" r:id="rId9"/>
    <p:sldId id="261" r:id="rId10"/>
    <p:sldId id="278" r:id="rId11"/>
    <p:sldId id="262" r:id="rId12"/>
    <p:sldId id="279" r:id="rId13"/>
    <p:sldId id="263" r:id="rId14"/>
    <p:sldId id="275" r:id="rId15"/>
    <p:sldId id="268" r:id="rId16"/>
    <p:sldId id="269" r:id="rId17"/>
    <p:sldId id="264" r:id="rId18"/>
    <p:sldId id="280" r:id="rId19"/>
    <p:sldId id="281" r:id="rId20"/>
    <p:sldId id="265" r:id="rId21"/>
    <p:sldId id="266" r:id="rId22"/>
    <p:sldId id="267" r:id="rId23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ладислав Сагайдак" userId="f32d1ae9d7ba456c" providerId="LiveId" clId="{2EB97009-7FDA-47A6-A39E-2D58624CA501}"/>
    <pc:docChg chg="custSel addSld modSld">
      <pc:chgData name="Владислав Сагайдак" userId="f32d1ae9d7ba456c" providerId="LiveId" clId="{2EB97009-7FDA-47A6-A39E-2D58624CA501}" dt="2024-06-27T00:52:47.400" v="141" actId="1076"/>
      <pc:docMkLst>
        <pc:docMk/>
      </pc:docMkLst>
      <pc:sldChg chg="addSp delSp modSp mod">
        <pc:chgData name="Владислав Сагайдак" userId="f32d1ae9d7ba456c" providerId="LiveId" clId="{2EB97009-7FDA-47A6-A39E-2D58624CA501}" dt="2024-06-27T00:52:47.400" v="141" actId="1076"/>
        <pc:sldMkLst>
          <pc:docMk/>
          <pc:sldMk cId="2970031944" sldId="265"/>
        </pc:sldMkLst>
        <pc:picChg chg="add mod">
          <ac:chgData name="Владислав Сагайдак" userId="f32d1ae9d7ba456c" providerId="LiveId" clId="{2EB97009-7FDA-47A6-A39E-2D58624CA501}" dt="2024-06-27T00:52:47.400" v="141" actId="1076"/>
          <ac:picMkLst>
            <pc:docMk/>
            <pc:sldMk cId="2970031944" sldId="265"/>
            <ac:picMk id="6" creationId="{CFA9C5AF-A0CD-FF77-473C-F0400E5BD8A6}"/>
          </ac:picMkLst>
        </pc:picChg>
        <pc:picChg chg="del">
          <ac:chgData name="Владислав Сагайдак" userId="f32d1ae9d7ba456c" providerId="LiveId" clId="{2EB97009-7FDA-47A6-A39E-2D58624CA501}" dt="2024-06-27T00:52:33.094" v="134" actId="478"/>
          <ac:picMkLst>
            <pc:docMk/>
            <pc:sldMk cId="2970031944" sldId="265"/>
            <ac:picMk id="10" creationId="{FAB8DF80-DFD0-49D6-CBD3-82C49ACFFEBA}"/>
          </ac:picMkLst>
        </pc:picChg>
      </pc:sldChg>
      <pc:sldChg chg="addSp delSp modSp new mod">
        <pc:chgData name="Владислав Сагайдак" userId="f32d1ae9d7ba456c" providerId="LiveId" clId="{2EB97009-7FDA-47A6-A39E-2D58624CA501}" dt="2024-06-27T00:48:40.242" v="76" actId="14100"/>
        <pc:sldMkLst>
          <pc:docMk/>
          <pc:sldMk cId="440435150" sldId="268"/>
        </pc:sldMkLst>
        <pc:spChg chg="mod">
          <ac:chgData name="Владислав Сагайдак" userId="f32d1ae9d7ba456c" providerId="LiveId" clId="{2EB97009-7FDA-47A6-A39E-2D58624CA501}" dt="2024-06-27T00:44:48.524" v="26" actId="122"/>
          <ac:spMkLst>
            <pc:docMk/>
            <pc:sldMk cId="440435150" sldId="268"/>
            <ac:spMk id="2" creationId="{D96AF248-8A25-8945-B10D-17A09430D421}"/>
          </ac:spMkLst>
        </pc:spChg>
        <pc:spChg chg="del">
          <ac:chgData name="Владислав Сагайдак" userId="f32d1ae9d7ba456c" providerId="LiveId" clId="{2EB97009-7FDA-47A6-A39E-2D58624CA501}" dt="2024-06-27T00:44:37.030" v="1" actId="22"/>
          <ac:spMkLst>
            <pc:docMk/>
            <pc:sldMk cId="440435150" sldId="268"/>
            <ac:spMk id="3" creationId="{2FE6D478-906F-03CB-DCC7-5A27737A2746}"/>
          </ac:spMkLst>
        </pc:spChg>
        <pc:picChg chg="add mod ord">
          <ac:chgData name="Владислав Сагайдак" userId="f32d1ae9d7ba456c" providerId="LiveId" clId="{2EB97009-7FDA-47A6-A39E-2D58624CA501}" dt="2024-06-27T00:48:40.242" v="76" actId="14100"/>
          <ac:picMkLst>
            <pc:docMk/>
            <pc:sldMk cId="440435150" sldId="268"/>
            <ac:picMk id="5" creationId="{B143D361-AE97-23CC-9D0C-E1D71D0313F8}"/>
          </ac:picMkLst>
        </pc:picChg>
        <pc:picChg chg="add del mod">
          <ac:chgData name="Владислав Сагайдак" userId="f32d1ae9d7ba456c" providerId="LiveId" clId="{2EB97009-7FDA-47A6-A39E-2D58624CA501}" dt="2024-06-27T00:45:31.724" v="30" actId="478"/>
          <ac:picMkLst>
            <pc:docMk/>
            <pc:sldMk cId="440435150" sldId="268"/>
            <ac:picMk id="7" creationId="{83E2D0A9-FC6D-26EF-588F-340FFD61C9DD}"/>
          </ac:picMkLst>
        </pc:picChg>
        <pc:picChg chg="add mod">
          <ac:chgData name="Владислав Сагайдак" userId="f32d1ae9d7ba456c" providerId="LiveId" clId="{2EB97009-7FDA-47A6-A39E-2D58624CA501}" dt="2024-06-27T00:48:33.770" v="74" actId="14100"/>
          <ac:picMkLst>
            <pc:docMk/>
            <pc:sldMk cId="440435150" sldId="268"/>
            <ac:picMk id="9" creationId="{31C18176-4601-E040-C01C-18E58E3A91F3}"/>
          </ac:picMkLst>
        </pc:picChg>
        <pc:picChg chg="add mod">
          <ac:chgData name="Владислав Сагайдак" userId="f32d1ae9d7ba456c" providerId="LiveId" clId="{2EB97009-7FDA-47A6-A39E-2D58624CA501}" dt="2024-06-27T00:48:15.009" v="69" actId="14100"/>
          <ac:picMkLst>
            <pc:docMk/>
            <pc:sldMk cId="440435150" sldId="268"/>
            <ac:picMk id="11" creationId="{78B1BAB5-7B99-1884-BCEB-A8E2649FFC63}"/>
          </ac:picMkLst>
        </pc:picChg>
      </pc:sldChg>
      <pc:sldChg chg="addSp delSp modSp new mod">
        <pc:chgData name="Владислав Сагайдак" userId="f32d1ae9d7ba456c" providerId="LiveId" clId="{2EB97009-7FDA-47A6-A39E-2D58624CA501}" dt="2024-06-27T00:51:18.697" v="133" actId="1076"/>
        <pc:sldMkLst>
          <pc:docMk/>
          <pc:sldMk cId="544860709" sldId="269"/>
        </pc:sldMkLst>
        <pc:spChg chg="mod">
          <ac:chgData name="Владислав Сагайдак" userId="f32d1ae9d7ba456c" providerId="LiveId" clId="{2EB97009-7FDA-47A6-A39E-2D58624CA501}" dt="2024-06-27T00:49:24.516" v="107" actId="122"/>
          <ac:spMkLst>
            <pc:docMk/>
            <pc:sldMk cId="544860709" sldId="269"/>
            <ac:spMk id="2" creationId="{CE202AE4-6843-DB1E-8DCE-B59D3ABEC074}"/>
          </ac:spMkLst>
        </pc:spChg>
        <pc:spChg chg="del">
          <ac:chgData name="Владислав Сагайдак" userId="f32d1ae9d7ba456c" providerId="LiveId" clId="{2EB97009-7FDA-47A6-A39E-2D58624CA501}" dt="2024-06-27T00:49:25.659" v="108" actId="22"/>
          <ac:spMkLst>
            <pc:docMk/>
            <pc:sldMk cId="544860709" sldId="269"/>
            <ac:spMk id="3" creationId="{A8C17441-5DF3-1249-AF86-9F7D3319E90E}"/>
          </ac:spMkLst>
        </pc:spChg>
        <pc:picChg chg="add mod ord">
          <ac:chgData name="Владислав Сагайдак" userId="f32d1ae9d7ba456c" providerId="LiveId" clId="{2EB97009-7FDA-47A6-A39E-2D58624CA501}" dt="2024-06-27T00:51:12.592" v="132" actId="1076"/>
          <ac:picMkLst>
            <pc:docMk/>
            <pc:sldMk cId="544860709" sldId="269"/>
            <ac:picMk id="5" creationId="{1E322206-E2DB-CD2C-440E-96ADDA858CB2}"/>
          </ac:picMkLst>
        </pc:picChg>
        <pc:picChg chg="add mod">
          <ac:chgData name="Владислав Сагайдак" userId="f32d1ae9d7ba456c" providerId="LiveId" clId="{2EB97009-7FDA-47A6-A39E-2D58624CA501}" dt="2024-06-27T00:51:11.481" v="131" actId="1076"/>
          <ac:picMkLst>
            <pc:docMk/>
            <pc:sldMk cId="544860709" sldId="269"/>
            <ac:picMk id="7" creationId="{3D6CFCF0-2FD2-5602-E940-A0477ED30F60}"/>
          </ac:picMkLst>
        </pc:picChg>
        <pc:picChg chg="add mod">
          <ac:chgData name="Владислав Сагайдак" userId="f32d1ae9d7ba456c" providerId="LiveId" clId="{2EB97009-7FDA-47A6-A39E-2D58624CA501}" dt="2024-06-27T00:51:18.697" v="133" actId="1076"/>
          <ac:picMkLst>
            <pc:docMk/>
            <pc:sldMk cId="544860709" sldId="269"/>
            <ac:picMk id="9" creationId="{21886BDF-5032-BC52-128F-5A6486445B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01A43A-97BC-F643-B6C4-613D2F3D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84F4E-5EE2-E349-AFA4-32960738E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9A211-9421-584A-B9BC-3289AB73E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61A24-9094-924E-95C2-63567684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3A986-DB25-5A44-BAAB-F311680F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86B68-EF92-A64C-8020-A57D96B7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22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D259-F385-2E40-B171-32C0C83C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14FA1-AA17-134A-BEAD-C4C8EBD0B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C5809-A9F5-F04F-A8B2-DC709557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50077-7209-C046-86D5-A1E55435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042E1-B836-3340-B2B5-6C3675A5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03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B5F561-E811-674E-9DBC-A3189AED0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69808-B748-4D4A-A690-13C41B14D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36B05-AB12-8B49-9F62-0497FDDF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7FAF7-4F1A-064E-975D-0C339E03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289A-DE73-6B42-81C9-DF9491B6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589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A0AC-A211-414A-8992-0FE68C20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0506-A465-0F4D-8E5D-D1EEBF60A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A9CAA-7CB7-E042-BA38-7B5B4B6F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E8008-9FB4-124E-899C-0CC7092C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6D650-5EAF-C34D-855F-C9EFBF36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08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A1F2-1EEA-7745-8198-8F85752A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F2C75-2033-854F-9FF4-2664A0060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5A9F1-C319-B44C-ABC7-E695CFCB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9162E-2DF4-D645-8391-5498788C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6016B-D568-214B-A59F-3ECB779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31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4BD-440B-5440-823E-DE715283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66A8-8A6C-8046-A0BB-97824FFE8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E561C-08E4-3B4C-9AD6-D655B9402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7D9B7-E08B-8E49-9242-F3BA03C3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2F104-793E-1D4E-A01B-36817164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636F5-5790-094B-83EF-F474549B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17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F52E-F349-264F-A165-4435EB37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D0720-4835-0840-9580-62BE8C5E8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AE043-39E7-4640-BB22-B5CA99905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C324D-7037-084B-B726-DF28ADCBF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9B582-3743-6E46-84E0-E8BE9C31C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E72466-FE25-9D40-A2F6-8F9ABBF71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2DD43-D79C-3F4C-82DC-2643C7F9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1D3F2B-2ABF-9349-88F5-61F7428E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23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3CEA-013F-E648-B696-733FC452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9BE84-6029-A546-B576-36C086D2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30D71-FD1C-DA44-A086-BF1529362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E0065-5925-764F-B00D-8300D9CA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86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57D40-EEB3-7A46-A387-AEFC55F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5ACBA-8C02-194E-94EF-395F69F70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41A1A-6986-C845-AE1A-C0511D0D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40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49EC-FAE7-9141-B08B-9D3BA1BC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F08D-1036-5A49-91C2-8E58E48BB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66DE7-DC75-D342-91F1-AC6A23842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774E6-930B-4B47-BCB7-D185E8F3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42FDD-883F-C947-B7A9-52FF0CAE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8DEA6-F82B-EB46-B81F-1AAF3471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42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DEE-7554-9948-84FF-1297A109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F7FC1-8BB0-5C41-9940-2949BB234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B71E0-A6A1-AC4A-90CE-6AB446677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74846-DBBB-CB49-8416-F7594DDD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9D23D-F1DF-6845-9FAB-BF9EBA26C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98DE4-C9D0-9441-8A51-CD0E48D7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81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E2A6C0-EDC6-1A44-87D6-A492CF71B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97CD2-FAB8-4244-BCF0-AF0ABC1D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2954-818F-AE4E-8426-2E35DEC79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A69A-4DEC-B74C-AA9B-B9C48CA6F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A5E9E-401C-F340-AE9D-8B9C015E3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829F-7A30-8C43-AE53-472E5C476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7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59397-6C1A-AF98-2427-3A3C02C62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4145" y="3063813"/>
            <a:ext cx="8300936" cy="1212123"/>
          </a:xfrm>
        </p:spPr>
        <p:txBody>
          <a:bodyPr>
            <a:normAutofit fontScale="90000"/>
          </a:bodyPr>
          <a:lstStyle/>
          <a:p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</a:t>
            </a:r>
            <a:r>
              <a:rPr lang="ru-RU" sz="4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ru-R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продажи поддержанных автомобилей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110D01-E277-988D-8195-E2CF2204B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8043" y="4780115"/>
            <a:ext cx="3939702" cy="1655762"/>
          </a:xfrm>
        </p:spPr>
        <p:txBody>
          <a:bodyPr/>
          <a:lstStyle/>
          <a:p>
            <a:pPr algn="l"/>
            <a:r>
              <a:rPr lang="ru-RU" dirty="0"/>
              <a:t>	Выполнили студенты:               	Мирошниченко А.С 	Сагайдак В.В.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3F95D-EB32-E6F8-9DC8-EE293CB841F8}"/>
              </a:ext>
            </a:extLst>
          </p:cNvPr>
          <p:cNvSpPr txBox="1"/>
          <p:nvPr/>
        </p:nvSpPr>
        <p:spPr>
          <a:xfrm>
            <a:off x="2905326" y="184271"/>
            <a:ext cx="6379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МИНОБРНАУКИ РОССИИ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>
              <a:defRPr/>
            </a:pP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автономное образовательное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высшего образования 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«Южный федеральный университет»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>
              <a:defRPr/>
            </a:pP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высоких технологий и </a:t>
            </a:r>
            <a:r>
              <a:rPr lang="ru-RU" sz="2000" b="1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пьезотехники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F1FAD-79F5-9823-143C-A74304B04E33}"/>
              </a:ext>
            </a:extLst>
          </p:cNvPr>
          <p:cNvSpPr txBox="1"/>
          <p:nvPr/>
        </p:nvSpPr>
        <p:spPr>
          <a:xfrm>
            <a:off x="4125336" y="2140483"/>
            <a:ext cx="3939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Отчёт по проектному модулю   дисциплины “Большие данные”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4649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FE23D-0222-4860-ADD1-53E8C327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различных цветов</a:t>
            </a:r>
          </a:p>
        </p:txBody>
      </p:sp>
      <p:pic>
        <p:nvPicPr>
          <p:cNvPr id="6" name="VM 2.0 [Работает] - Oracle VM VirtualBox 2024-06-27 11-52-43">
            <a:hlinkClick r:id="" action="ppaction://media"/>
            <a:extLst>
              <a:ext uri="{FF2B5EF4-FFF2-40B4-BE49-F238E27FC236}">
                <a16:creationId xmlns:a16="http://schemas.microsoft.com/office/drawing/2014/main" id="{756FE969-DD5F-47AD-88D3-54A04B7A11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825625"/>
            <a:ext cx="7459663" cy="4351338"/>
          </a:xfrm>
        </p:spPr>
      </p:pic>
    </p:spTree>
    <p:extLst>
      <p:ext uri="{BB962C8B-B14F-4D97-AF65-F5344CB8AC3E}">
        <p14:creationId xmlns:p14="http://schemas.microsoft.com/office/powerpoint/2010/main" val="250608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0EC2B-5261-1FFA-9AC7-EB6001C1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различных цветов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B087D39-473C-4328-BA09-C0F7ED82A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6627" y="1895975"/>
            <a:ext cx="6058746" cy="4210638"/>
          </a:xfrm>
        </p:spPr>
      </p:pic>
    </p:spTree>
    <p:extLst>
      <p:ext uri="{BB962C8B-B14F-4D97-AF65-F5344CB8AC3E}">
        <p14:creationId xmlns:p14="http://schemas.microsoft.com/office/powerpoint/2010/main" val="218298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C29CA-5FA8-4832-9F56-65698902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видов топлива</a:t>
            </a:r>
          </a:p>
        </p:txBody>
      </p:sp>
      <p:pic>
        <p:nvPicPr>
          <p:cNvPr id="4" name="VM 2.0 [Работает] - Oracle VM VirtualBox 2024-06-27 08-50-40">
            <a:hlinkClick r:id="" action="ppaction://media"/>
            <a:extLst>
              <a:ext uri="{FF2B5EF4-FFF2-40B4-BE49-F238E27FC236}">
                <a16:creationId xmlns:a16="http://schemas.microsoft.com/office/drawing/2014/main" id="{A2C58383-B207-4B79-A6A9-61FF7EB600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825625"/>
            <a:ext cx="7459663" cy="4351338"/>
          </a:xfrm>
        </p:spPr>
      </p:pic>
    </p:spTree>
    <p:extLst>
      <p:ext uri="{BB962C8B-B14F-4D97-AF65-F5344CB8AC3E}">
        <p14:creationId xmlns:p14="http://schemas.microsoft.com/office/powerpoint/2010/main" val="208290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45CC-B3C9-6B92-38D2-DDDE0CE1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видов топлива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80AFCD2-47B0-4E8C-ADE9-4A884471F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556" y="1400035"/>
            <a:ext cx="5440887" cy="5092840"/>
          </a:xfrm>
        </p:spPr>
      </p:pic>
    </p:spTree>
    <p:extLst>
      <p:ext uri="{BB962C8B-B14F-4D97-AF65-F5344CB8AC3E}">
        <p14:creationId xmlns:p14="http://schemas.microsoft.com/office/powerpoint/2010/main" val="536391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M 2.0 [Работает] - Oracle VM VirtualBox 2024-06-27 08-40-1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5788076-CA2F-4298-87D6-BDBCD206A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2068" y="1275454"/>
            <a:ext cx="9567863" cy="5582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E375A-59C6-4A4D-AF47-D50D570C1582}"/>
              </a:ext>
            </a:extLst>
          </p:cNvPr>
          <p:cNvSpPr txBox="1"/>
          <p:nvPr/>
        </p:nvSpPr>
        <p:spPr>
          <a:xfrm>
            <a:off x="1819469" y="438539"/>
            <a:ext cx="8856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Средняя цена по месяцам и средний пробег по месяцам</a:t>
            </a:r>
          </a:p>
        </p:txBody>
      </p:sp>
    </p:spTree>
    <p:extLst>
      <p:ext uri="{BB962C8B-B14F-4D97-AF65-F5344CB8AC3E}">
        <p14:creationId xmlns:p14="http://schemas.microsoft.com/office/powerpoint/2010/main" val="12558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AF248-8A25-8945-B10D-17A09430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Средняя цена по месяцам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143D361-AE97-23CC-9D0C-E1D71D031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063308"/>
            <a:ext cx="5100320" cy="2399756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C18176-4601-E040-C01C-18E58E3A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3064"/>
            <a:ext cx="5100320" cy="27446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B1BAB5-7B99-1884-BCEB-A8E2649FF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" y="1063308"/>
            <a:ext cx="5527040" cy="51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02AE4-6843-DB1E-8DCE-B59D3ABE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Средний пробег по месяцам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322206-E2DB-CD2C-440E-96ADDA858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040" y="3762534"/>
            <a:ext cx="4810760" cy="248253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6CFCF0-2FD2-5602-E940-A0477ED30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0" y="1286828"/>
            <a:ext cx="4810760" cy="24825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886BDF-5032-BC52-128F-5A648644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3" y="1286828"/>
            <a:ext cx="5957517" cy="4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BA188-45B8-4BEA-E9AC-129EC72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Средняя цена по месяцам в больших городах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71BA61-E8E0-07DB-8EF0-DA01B2976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FD70FE-DDC8-0D5F-F4E3-714B3485D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81" y="1298304"/>
            <a:ext cx="9606437" cy="51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8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F3977D-8A38-4CAF-B184-E2377EED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Линейная зависимость</a:t>
            </a:r>
          </a:p>
        </p:txBody>
      </p:sp>
      <p:pic>
        <p:nvPicPr>
          <p:cNvPr id="5" name="VM 2.0 [Работает] - Oracle VM VirtualBox 2024-06-27 08-21-2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07273DA-31F9-4886-870E-9409160AFC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0167" y="1825625"/>
            <a:ext cx="74516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8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8FB28-2F6A-4E06-B1FE-58F26493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Линейная зависимость</a:t>
            </a:r>
          </a:p>
        </p:txBody>
      </p:sp>
      <p:pic>
        <p:nvPicPr>
          <p:cNvPr id="4" name="VM 2.0 [Работает] - Oracle VM VirtualBox 2024-06-27 08-25-0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8ABDEF7-B5CE-49E1-86E7-6D0B6A7008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145" y="1825625"/>
            <a:ext cx="74577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9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BAE64-9626-A3AB-951E-26906891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79463"/>
          </a:xfrm>
        </p:spPr>
        <p:txBody>
          <a:bodyPr/>
          <a:lstStyle/>
          <a:p>
            <a:pPr algn="ctr"/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F06611-483B-7243-113E-F87EF4FF0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данного проекта  проанализировать </a:t>
            </a:r>
            <a:r>
              <a:rPr lang="ru-RU" dirty="0" err="1"/>
              <a:t>Dataset</a:t>
            </a:r>
            <a:r>
              <a:rPr lang="ru-RU" dirty="0"/>
              <a:t> продажи российских автомобилей, выявить сезонные изменения продаж, выявить региональные изменения продаж, визуализировать результаты.</a:t>
            </a:r>
          </a:p>
        </p:txBody>
      </p:sp>
    </p:spTree>
    <p:extLst>
      <p:ext uri="{BB962C8B-B14F-4D97-AF65-F5344CB8AC3E}">
        <p14:creationId xmlns:p14="http://schemas.microsoft.com/office/powerpoint/2010/main" val="394344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10C-4055-38B9-334A-F15F64EA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Линейная зависимость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D3C04C-A06B-D1FA-48D7-AAEF7600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301" y="1436519"/>
            <a:ext cx="5498699" cy="583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 = 0.22390911248003698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666D1-7D9D-3E0A-B58B-95AE1888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1" y="2020177"/>
            <a:ext cx="5498699" cy="4545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E19D3-56C9-E08A-1BB4-647615E8544D}"/>
              </a:ext>
            </a:extLst>
          </p:cNvPr>
          <p:cNvSpPr txBox="1"/>
          <p:nvPr/>
        </p:nvSpPr>
        <p:spPr>
          <a:xfrm>
            <a:off x="6095999" y="1436518"/>
            <a:ext cx="549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 =  0.3692009631449939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9C5AF-A0CD-FF77-473C-F0400E5B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0176"/>
            <a:ext cx="5498698" cy="45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3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C34C6-EFDD-6B7A-5DBF-02AA0B84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Правильность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0C3F75-7DEF-1799-AD58-8212E7233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885"/>
            <a:ext cx="10515600" cy="4351338"/>
          </a:xfrm>
        </p:spPr>
        <p:txBody>
          <a:bodyPr>
            <a:normAutofit lnSpcReduction="10000"/>
          </a:bodyPr>
          <a:lstStyle/>
          <a:p>
            <a:pPr fontAlgn="base"/>
            <a:r>
              <a:rPr lang="ru-RU" dirty="0"/>
              <a:t>Цена на автомобили увеличивается с течением времени и с количеством продаж: правдива для больших городов</a:t>
            </a:r>
          </a:p>
          <a:p>
            <a:pPr fontAlgn="base"/>
            <a:r>
              <a:rPr lang="ru-RU" dirty="0"/>
              <a:t>Каждый месяц самым продаваемым брендом является одна и та же марка автомобиля: ложна</a:t>
            </a:r>
          </a:p>
          <a:p>
            <a:pPr fontAlgn="base"/>
            <a:r>
              <a:rPr lang="ru-RU" dirty="0"/>
              <a:t>Бензин является доминирующим видом топлива на рынке: правдива</a:t>
            </a:r>
          </a:p>
          <a:p>
            <a:pPr fontAlgn="base"/>
            <a:r>
              <a:rPr lang="ru-RU" dirty="0"/>
              <a:t>Водители не предпочитают автомобили с яркими и бросками цветами: правдива</a:t>
            </a:r>
          </a:p>
          <a:p>
            <a:pPr fontAlgn="base"/>
            <a:r>
              <a:rPr lang="ru-RU" dirty="0"/>
              <a:t>Между средней ценой и количество продаж в городах сильная линейная зависимость: ложна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787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9E388-575E-E04C-8EC1-33C46299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B96927-3B66-B613-A900-6A49C0BD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Наш анализ текущего состояния рынка подержанных автомобилей может оказаться полезным как для водителей, так и для автопроизводителей. Он поможет водителям определить справедливую цену при продаже или покупке автомобиля, учитывая его преимущества и недостатки. Кроме того, компании, занимающиеся производством автомобилей, смогут использовать результаты исследования для выявления слабых сторон своих моделей по сравнению с конкурентами, и для понимания общего состояния рынка автомобилей.</a:t>
            </a:r>
          </a:p>
        </p:txBody>
      </p:sp>
    </p:spTree>
    <p:extLst>
      <p:ext uri="{BB962C8B-B14F-4D97-AF65-F5344CB8AC3E}">
        <p14:creationId xmlns:p14="http://schemas.microsoft.com/office/powerpoint/2010/main" val="62967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1FF78-C7CF-5DAC-CF66-38CED51F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E3218D-23C3-2EA3-2DFC-96A71FC2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588"/>
            <a:ext cx="10515600" cy="5441038"/>
          </a:xfrm>
        </p:spPr>
        <p:txBody>
          <a:bodyPr>
            <a:noAutofit/>
          </a:bodyPr>
          <a:lstStyle/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Тренды и рыночная динамика: Изучение данных о продажах и ценах подержанных автомобилей позволяет понять текущие тренды на рынке, включая популярные модели, изменения в ценообразовании и т.д.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Потребительские предпочтения: Данные о продажах могут раскрыть предпочтения потребителей относительно марок, типов кузова, объемов двигателей и других характеристик автомобилей.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Экономический анализ: Анализ ценообразования на подержанные автомобили может дать понимание экономической ситуации в стране или регионе, так как цены на подержанные автомобили часто реагируют на изменения в экономике.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Прогнозирование спроса и предложения: На основе данных о продажах и предложении подержанных автомобилей можно делать прогнозы о будущем спросе и предложении на рынке.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Стратегии рыночного позиционирования: Компании и дилеры могут использовать данные для оптимизации своих стратегий продажи и маркетинга подержанных автомобилей.</a:t>
            </a:r>
          </a:p>
        </p:txBody>
      </p:sp>
    </p:spTree>
    <p:extLst>
      <p:ext uri="{BB962C8B-B14F-4D97-AF65-F5344CB8AC3E}">
        <p14:creationId xmlns:p14="http://schemas.microsoft.com/office/powerpoint/2010/main" val="355720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5AAC3-476D-74FA-0EFD-1DA3C074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BD7001-DC9B-C829-E0CA-631D4F916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58" y="1144588"/>
            <a:ext cx="9881682" cy="4376735"/>
          </a:xfrm>
        </p:spPr>
        <p:txBody>
          <a:bodyPr/>
          <a:lstStyle/>
          <a:p>
            <a:pPr fontAlgn="base"/>
            <a:r>
              <a:rPr lang="ru-RU" dirty="0"/>
              <a:t>Цена на автомобили увеличивается с течением времени и с количеством продаж</a:t>
            </a:r>
          </a:p>
          <a:p>
            <a:pPr fontAlgn="base"/>
            <a:r>
              <a:rPr lang="ru-RU" dirty="0"/>
              <a:t>Каждый месяц самым продаваемым брендом является одна и та же марка автомобиля</a:t>
            </a:r>
          </a:p>
          <a:p>
            <a:pPr fontAlgn="base"/>
            <a:r>
              <a:rPr lang="ru-RU" dirty="0"/>
              <a:t>Бензин является доминирующим видом топлива на рынке</a:t>
            </a:r>
          </a:p>
          <a:p>
            <a:pPr fontAlgn="base"/>
            <a:r>
              <a:rPr lang="ru-RU" dirty="0"/>
              <a:t>Водители не предпочитают автомобили с яркими и бросками цветами</a:t>
            </a:r>
          </a:p>
          <a:p>
            <a:pPr fontAlgn="base"/>
            <a:r>
              <a:rPr lang="ru-RU" dirty="0"/>
              <a:t>Между средней ценой и количество продаж в городах сильная линейная зависимость</a:t>
            </a:r>
          </a:p>
        </p:txBody>
      </p:sp>
    </p:spTree>
    <p:extLst>
      <p:ext uri="{BB962C8B-B14F-4D97-AF65-F5344CB8AC3E}">
        <p14:creationId xmlns:p14="http://schemas.microsoft.com/office/powerpoint/2010/main" val="19744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5681F-7263-A224-A541-DF0ACFC9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Характеристика </a:t>
            </a:r>
            <a:r>
              <a:rPr lang="en-US" dirty="0"/>
              <a:t>Dataset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275C30-F1D5-4364-03F3-8138F5C02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4" y="1261319"/>
            <a:ext cx="7850221" cy="5479948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Поля </a:t>
            </a:r>
            <a:r>
              <a:rPr lang="en-US" dirty="0"/>
              <a:t>Dataset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brand – </a:t>
            </a:r>
            <a:r>
              <a:rPr lang="ru-RU" dirty="0"/>
              <a:t>содержит информацию о марке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Name</a:t>
            </a:r>
            <a:r>
              <a:rPr lang="ru-RU" dirty="0"/>
              <a:t> - содержит информацию о </a:t>
            </a:r>
            <a:r>
              <a:rPr lang="ru-RU" dirty="0" err="1"/>
              <a:t>моделе</a:t>
            </a:r>
            <a:r>
              <a:rPr lang="ru-RU" dirty="0"/>
              <a:t>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Color</a:t>
            </a:r>
            <a:r>
              <a:rPr lang="ru-RU" dirty="0"/>
              <a:t> - содержит информацию о цвете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bodyType</a:t>
            </a:r>
            <a:r>
              <a:rPr lang="en-US" dirty="0"/>
              <a:t> </a:t>
            </a:r>
            <a:r>
              <a:rPr lang="ru-RU" dirty="0"/>
              <a:t>- содержит информацию о типе кузова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fuelType</a:t>
            </a:r>
            <a:r>
              <a:rPr lang="ru-RU" dirty="0"/>
              <a:t> - содержит информацию о типе топлива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Year</a:t>
            </a:r>
            <a:r>
              <a:rPr lang="ru-RU" dirty="0"/>
              <a:t> - содержит информацию о годе выпуска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Mileage</a:t>
            </a:r>
            <a:r>
              <a:rPr lang="ru-RU" dirty="0"/>
              <a:t> - содержит информацию о пробеге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Transmission</a:t>
            </a:r>
            <a:r>
              <a:rPr lang="ru-RU" dirty="0"/>
              <a:t> - содержит информацию о типе передачи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</a:t>
            </a:r>
            <a:r>
              <a:rPr lang="ru-RU" dirty="0"/>
              <a:t> - содержит информацию о количестве лошадиных сил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Price</a:t>
            </a:r>
            <a:r>
              <a:rPr lang="ru-RU" dirty="0"/>
              <a:t> - содержит информацию о цене автомобиля в рублях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vehicleConfiguration</a:t>
            </a:r>
            <a:r>
              <a:rPr lang="ru-RU" dirty="0"/>
              <a:t> - содержит информацию о конфигурации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engineName</a:t>
            </a:r>
            <a:r>
              <a:rPr lang="ru-RU" dirty="0"/>
              <a:t> - содержит информацию о названии двигателя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engineDisplacement</a:t>
            </a:r>
            <a:r>
              <a:rPr lang="ru-RU" dirty="0"/>
              <a:t> - содержит информацию о рабочем  объеме двигателя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Date</a:t>
            </a:r>
            <a:r>
              <a:rPr lang="ru-RU" dirty="0"/>
              <a:t> - содержит информацию о дате продажи автомобиля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Location</a:t>
            </a:r>
            <a:r>
              <a:rPr lang="ru-RU" dirty="0"/>
              <a:t> - содержит информацию о названии города в котором продали автомобиль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Link</a:t>
            </a:r>
            <a:r>
              <a:rPr lang="ru-RU" dirty="0"/>
              <a:t> - содержит информацию о ссылке на продажу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Description</a:t>
            </a:r>
            <a:r>
              <a:rPr lang="ru-RU" dirty="0"/>
              <a:t> - содержит информацию об описании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parse_date</a:t>
            </a:r>
            <a:r>
              <a:rPr lang="ru-RU" dirty="0"/>
              <a:t> - содержит информацию о внесении информации об автомобиле в </a:t>
            </a:r>
            <a:r>
              <a:rPr lang="en-US" dirty="0"/>
              <a:t>Dataset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3B562-745D-BC72-B0EC-5B9E6ECE84D2}"/>
              </a:ext>
            </a:extLst>
          </p:cNvPr>
          <p:cNvSpPr txBox="1"/>
          <p:nvPr/>
        </p:nvSpPr>
        <p:spPr>
          <a:xfrm>
            <a:off x="7918315" y="1261319"/>
            <a:ext cx="36770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1.294.757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данном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данные о продаже автомобилей за период с 27.04.2023 по 21.06.2023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Существенной информации откуда были взяты данные в этом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нет. Известно лишь, что данные взяты популярного веб -сайта в России с рекламой для продажи автомобилей.</a:t>
            </a:r>
          </a:p>
        </p:txBody>
      </p:sp>
    </p:spTree>
    <p:extLst>
      <p:ext uri="{BB962C8B-B14F-4D97-AF65-F5344CB8AC3E}">
        <p14:creationId xmlns:p14="http://schemas.microsoft.com/office/powerpoint/2010/main" val="305514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A51FF-22DF-4F10-94A6-A8F5E8D4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Предобработка </a:t>
            </a:r>
            <a:r>
              <a:rPr lang="en-US" dirty="0"/>
              <a:t>Dataset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B016533-0AFF-4715-80FB-B043332FB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5370" y="2680321"/>
            <a:ext cx="7135221" cy="11915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3A4EF-1FA1-4AAF-9C8E-0DCB63BC29FD}"/>
              </a:ext>
            </a:extLst>
          </p:cNvPr>
          <p:cNvSpPr txBox="1"/>
          <p:nvPr/>
        </p:nvSpPr>
        <p:spPr>
          <a:xfrm>
            <a:off x="2528389" y="1661652"/>
            <a:ext cx="8455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Столбец с датой имел тип данных </a:t>
            </a:r>
            <a:r>
              <a:rPr lang="en-US" dirty="0">
                <a:solidFill>
                  <a:schemeClr val="bg1"/>
                </a:solidFill>
              </a:rPr>
              <a:t>string</a:t>
            </a:r>
            <a:r>
              <a:rPr lang="ru-RU" dirty="0">
                <a:solidFill>
                  <a:schemeClr val="bg1"/>
                </a:solidFill>
              </a:rPr>
              <a:t>. Для  дальнейшей качественной обработки</a:t>
            </a:r>
          </a:p>
          <a:p>
            <a:r>
              <a:rPr lang="ru-RU" dirty="0">
                <a:solidFill>
                  <a:schemeClr val="bg1"/>
                </a:solidFill>
              </a:rPr>
              <a:t> мы должны перевести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date</a:t>
            </a:r>
            <a:r>
              <a:rPr lang="ru-RU" dirty="0">
                <a:solidFill>
                  <a:schemeClr val="bg1"/>
                </a:solidFill>
              </a:rPr>
              <a:t> формат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 также извлечь  отдельно год и месяц. Также</a:t>
            </a:r>
          </a:p>
          <a:p>
            <a:r>
              <a:rPr lang="ru-RU" dirty="0">
                <a:solidFill>
                  <a:schemeClr val="bg1"/>
                </a:solidFill>
              </a:rPr>
              <a:t>Отфильтровали пустые значения в колонках типа топлива, года выпуска и пробега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9EF4C7-4512-41A5-97F1-1E717DED5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9"/>
          <a:stretch/>
        </p:blipFill>
        <p:spPr>
          <a:xfrm>
            <a:off x="2705371" y="3871914"/>
            <a:ext cx="7135220" cy="7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D8917C-0F68-4F7B-99FB-A7352B24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Самые популярные марки автомобилей</a:t>
            </a:r>
          </a:p>
        </p:txBody>
      </p:sp>
      <p:pic>
        <p:nvPicPr>
          <p:cNvPr id="4" name="VM 2.0 [Работает] - Oracle VM VirtualBox 2024-06-27 08-27-58">
            <a:hlinkClick r:id="" action="ppaction://media"/>
            <a:extLst>
              <a:ext uri="{FF2B5EF4-FFF2-40B4-BE49-F238E27FC236}">
                <a16:creationId xmlns:a16="http://schemas.microsoft.com/office/drawing/2014/main" id="{0FDEBCF6-AFB9-4271-BBFE-9A0DA24061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282" y="1825625"/>
            <a:ext cx="74594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0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0FA53-6C1E-4F3B-B347-3E552F52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Самые популярные марки автомобилей по месяцам</a:t>
            </a:r>
          </a:p>
        </p:txBody>
      </p:sp>
      <p:pic>
        <p:nvPicPr>
          <p:cNvPr id="4" name="VM 2.0 [Работает] - Oracle VM VirtualBox 2024-06-27 08-32-0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60EA528-BD2D-4F5E-9749-74D1BFC5D1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145" y="1825625"/>
            <a:ext cx="74577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1260B-321E-FDDF-70CB-0A6C107F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Самые популярные марки автомобилей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99E542-F886-4ADE-BEE6-7B30A9DFD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81" y="1133730"/>
            <a:ext cx="3297754" cy="273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BD5A74-9A65-4AFF-95AB-E7850A07B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235" y="1133730"/>
            <a:ext cx="2771976" cy="273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4F7725C-B007-4935-BF64-C8422AAF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81" y="3866086"/>
            <a:ext cx="3194773" cy="27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2E2EFEC-C2E4-4D40-A4E6-8D7BE76A49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271" y="3861883"/>
            <a:ext cx="2977940" cy="271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FF6B4F-6DA6-48FE-AD90-6B4ED84E0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20" y="1309985"/>
            <a:ext cx="5372261" cy="51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7707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136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powerpointbase.com-1136</Template>
  <TotalTime>857</TotalTime>
  <Words>696</Words>
  <Application>Microsoft Office PowerPoint</Application>
  <PresentationFormat>Широкоэкранный</PresentationFormat>
  <Paragraphs>71</Paragraphs>
  <Slides>22</Slides>
  <Notes>0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powerpointbase.com-1136</vt:lpstr>
      <vt:lpstr> Анализ Dataset продажи поддержанных автомобилей</vt:lpstr>
      <vt:lpstr>Цель</vt:lpstr>
      <vt:lpstr>Актуальность</vt:lpstr>
      <vt:lpstr>Гипотезы</vt:lpstr>
      <vt:lpstr>Характеристика Dataset</vt:lpstr>
      <vt:lpstr>Предобработка Dataset</vt:lpstr>
      <vt:lpstr>Самые популярные марки автомобилей</vt:lpstr>
      <vt:lpstr>Самые популярные марки автомобилей по месяцам</vt:lpstr>
      <vt:lpstr>Самые популярные марки автомобилей</vt:lpstr>
      <vt:lpstr>Популярность различных цветов</vt:lpstr>
      <vt:lpstr>Популярность различных цветов</vt:lpstr>
      <vt:lpstr>Популярность видов топлива</vt:lpstr>
      <vt:lpstr>Популярность видов топлива</vt:lpstr>
      <vt:lpstr>Презентация PowerPoint</vt:lpstr>
      <vt:lpstr>Средняя цена по месяцам</vt:lpstr>
      <vt:lpstr>Средний пробег по месяцам</vt:lpstr>
      <vt:lpstr>Средняя цена по месяцам в больших городах</vt:lpstr>
      <vt:lpstr>Линейная зависимость</vt:lpstr>
      <vt:lpstr>Линейная зависимость</vt:lpstr>
      <vt:lpstr>Линейная зависимость</vt:lpstr>
      <vt:lpstr>Правильность гипотез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Анализ Dataset продажи поддержанных автомобилей</dc:title>
  <dc:creator>Владислав Сагайдак</dc:creator>
  <cp:lastModifiedBy>Пользователь</cp:lastModifiedBy>
  <cp:revision>16</cp:revision>
  <dcterms:created xsi:type="dcterms:W3CDTF">2024-06-26T14:09:34Z</dcterms:created>
  <dcterms:modified xsi:type="dcterms:W3CDTF">2024-06-27T09:48:20Z</dcterms:modified>
</cp:coreProperties>
</file>